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85" r:id="rId8"/>
    <p:sldId id="286" r:id="rId9"/>
    <p:sldId id="261" r:id="rId10"/>
    <p:sldId id="262" r:id="rId11"/>
    <p:sldId id="264" r:id="rId12"/>
    <p:sldId id="265" r:id="rId13"/>
    <p:sldId id="279" r:id="rId14"/>
    <p:sldId id="263" r:id="rId15"/>
    <p:sldId id="266" r:id="rId16"/>
    <p:sldId id="267" r:id="rId17"/>
    <p:sldId id="280" r:id="rId18"/>
    <p:sldId id="268" r:id="rId19"/>
    <p:sldId id="269" r:id="rId20"/>
    <p:sldId id="270" r:id="rId21"/>
    <p:sldId id="281" r:id="rId22"/>
    <p:sldId id="271" r:id="rId23"/>
    <p:sldId id="272" r:id="rId24"/>
    <p:sldId id="273" r:id="rId25"/>
    <p:sldId id="274" r:id="rId26"/>
    <p:sldId id="275" r:id="rId27"/>
    <p:sldId id="276" r:id="rId28"/>
    <p:sldId id="278" r:id="rId29"/>
    <p:sldId id="277" r:id="rId30"/>
    <p:sldId id="282" r:id="rId31"/>
    <p:sldId id="283" r:id="rId32"/>
    <p:sldId id="294" r:id="rId33"/>
    <p:sldId id="293" r:id="rId34"/>
    <p:sldId id="295" r:id="rId35"/>
    <p:sldId id="296" r:id="rId36"/>
    <p:sldId id="297" r:id="rId37"/>
    <p:sldId id="298" r:id="rId38"/>
    <p:sldId id="288" r:id="rId39"/>
    <p:sldId id="287" r:id="rId40"/>
    <p:sldId id="289" r:id="rId41"/>
    <p:sldId id="292" r:id="rId42"/>
    <p:sldId id="291" r:id="rId43"/>
    <p:sldId id="290" r:id="rId44"/>
    <p:sldId id="299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6BEE"/>
    <a:srgbClr val="E067E6"/>
    <a:srgbClr val="7EE35B"/>
    <a:srgbClr val="149FEC"/>
    <a:srgbClr val="21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8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ooper Black"/>
                <a:cs typeface="Cooper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6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2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1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oper Black"/>
                <a:cs typeface="Cooper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8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48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4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5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7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5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7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149FEC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149FEC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119D2-3445-DA47-BEE8-CFDDA590F274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0C678-C42C-4348-8592-8B3487AE3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1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2937"/>
            <a:ext cx="7772400" cy="2196848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88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oper Black"/>
                <a:cs typeface="Cooper Black"/>
              </a:rPr>
              <a:t>Descriptive Writing</a:t>
            </a:r>
            <a:endParaRPr lang="en-US" sz="8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ooper Black"/>
              <a:cs typeface="Cooper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52582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A mini-unit that focuses on improving word choice to write more descriptively.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877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Simile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1887" cy="4525963"/>
          </a:xfrm>
        </p:spPr>
        <p:txBody>
          <a:bodyPr/>
          <a:lstStyle/>
          <a:p>
            <a:r>
              <a:rPr lang="en-US" dirty="0" smtClean="0"/>
              <a:t>A comparison of two unlike objects using the words like or as.</a:t>
            </a:r>
          </a:p>
          <a:p>
            <a:pPr lvl="1"/>
            <a:r>
              <a:rPr lang="en-US" dirty="0" smtClean="0"/>
              <a:t>EX: The praying mantis was as still </a:t>
            </a:r>
            <a:r>
              <a:rPr lang="en-US" dirty="0" smtClean="0">
                <a:latin typeface="Cooper Black"/>
                <a:cs typeface="Cooper Black"/>
              </a:rPr>
              <a:t>as</a:t>
            </a:r>
            <a:r>
              <a:rPr lang="en-US" dirty="0" smtClean="0"/>
              <a:t> a statue.</a:t>
            </a:r>
            <a:endParaRPr lang="en-US" dirty="0"/>
          </a:p>
        </p:txBody>
      </p:sp>
      <p:pic>
        <p:nvPicPr>
          <p:cNvPr id="4" name="Picture 3" descr="praying mantis-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6096" r="6775" b="3660"/>
          <a:stretch/>
        </p:blipFill>
        <p:spPr>
          <a:xfrm>
            <a:off x="4739749" y="2233751"/>
            <a:ext cx="3947051" cy="2892425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155024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Simile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1887" cy="4525963"/>
          </a:xfrm>
        </p:spPr>
        <p:txBody>
          <a:bodyPr/>
          <a:lstStyle/>
          <a:p>
            <a:r>
              <a:rPr lang="en-US" dirty="0" smtClean="0"/>
              <a:t>The praying mantis was as still </a:t>
            </a:r>
            <a:r>
              <a:rPr lang="en-US" dirty="0" smtClean="0">
                <a:latin typeface="Cooper Black"/>
                <a:cs typeface="Cooper Black"/>
              </a:rPr>
              <a:t>as</a:t>
            </a:r>
            <a:r>
              <a:rPr lang="en-US" dirty="0" smtClean="0"/>
              <a:t> a statue.</a:t>
            </a:r>
          </a:p>
          <a:p>
            <a:r>
              <a:rPr lang="en-US" dirty="0" smtClean="0"/>
              <a:t>What is being compared in this statement?</a:t>
            </a:r>
            <a:endParaRPr lang="en-US" dirty="0"/>
          </a:p>
        </p:txBody>
      </p:sp>
      <p:pic>
        <p:nvPicPr>
          <p:cNvPr id="4" name="Picture 3" descr="praying mantis-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6096" r="6775" b="3660"/>
          <a:stretch/>
        </p:blipFill>
        <p:spPr>
          <a:xfrm>
            <a:off x="4739749" y="2233751"/>
            <a:ext cx="3947051" cy="2892425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153369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Simile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1887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praying mantis was as still </a:t>
            </a:r>
            <a:r>
              <a:rPr lang="en-US" dirty="0" smtClean="0">
                <a:latin typeface="Cooper Black"/>
                <a:cs typeface="Cooper Black"/>
              </a:rPr>
              <a:t>as</a:t>
            </a:r>
            <a:r>
              <a:rPr lang="en-US" dirty="0" smtClean="0"/>
              <a:t> a statue.</a:t>
            </a:r>
          </a:p>
          <a:p>
            <a:r>
              <a:rPr lang="en-US" dirty="0" smtClean="0"/>
              <a:t>What is being compared in this statement?</a:t>
            </a:r>
          </a:p>
          <a:p>
            <a:r>
              <a:rPr lang="en-US" dirty="0" smtClean="0">
                <a:latin typeface="Cooper Black"/>
                <a:cs typeface="Cooper Black"/>
              </a:rPr>
              <a:t>The praying mantis is being compared to a statue</a:t>
            </a:r>
            <a:endParaRPr lang="en-US" dirty="0">
              <a:latin typeface="Cooper Black"/>
              <a:cs typeface="Cooper Black"/>
            </a:endParaRPr>
          </a:p>
        </p:txBody>
      </p:sp>
      <p:pic>
        <p:nvPicPr>
          <p:cNvPr id="4" name="Picture 3" descr="praying mantis-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6096" r="6775" b="3660"/>
          <a:stretch/>
        </p:blipFill>
        <p:spPr>
          <a:xfrm>
            <a:off x="4739749" y="2233751"/>
            <a:ext cx="3947051" cy="2892425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352939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Simile: Your Turn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425863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Write a simile for the picture of the komodo dragon.</a:t>
            </a:r>
          </a:p>
          <a:p>
            <a:pPr marL="0" indent="0">
              <a:buNone/>
            </a:pPr>
            <a:endParaRPr lang="en-US" dirty="0">
              <a:latin typeface="Cooper Black"/>
              <a:cs typeface="Cooper Black"/>
            </a:endParaRPr>
          </a:p>
        </p:txBody>
      </p:sp>
      <p:pic>
        <p:nvPicPr>
          <p:cNvPr id="5" name="Picture 4" descr="dragon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95" y="1600200"/>
            <a:ext cx="5564591" cy="3708850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406219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Metaphor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6634" cy="4525963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word or phrase for one thing that is used to refer to another thing in order to show or suggest that they are </a:t>
            </a:r>
            <a:r>
              <a:rPr lang="en-US" dirty="0" smtClean="0"/>
              <a:t>similar</a:t>
            </a:r>
          </a:p>
          <a:p>
            <a:pPr lvl="1"/>
            <a:r>
              <a:rPr lang="en-US" dirty="0" smtClean="0"/>
              <a:t>EX: Love is a fragile flower</a:t>
            </a:r>
            <a:endParaRPr lang="en-US" dirty="0"/>
          </a:p>
        </p:txBody>
      </p:sp>
      <p:pic>
        <p:nvPicPr>
          <p:cNvPr id="4" name="Picture 3" descr="SAZoo-1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5"/>
          <a:stretch/>
        </p:blipFill>
        <p:spPr>
          <a:xfrm rot="5400000">
            <a:off x="4662982" y="2273708"/>
            <a:ext cx="4525963" cy="3178947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177506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Metaphor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6634" cy="4525963"/>
          </a:xfrm>
        </p:spPr>
        <p:txBody>
          <a:bodyPr/>
          <a:lstStyle/>
          <a:p>
            <a:r>
              <a:rPr lang="en-US" dirty="0" smtClean="0"/>
              <a:t>Love is a fragile flower.</a:t>
            </a:r>
          </a:p>
          <a:p>
            <a:r>
              <a:rPr lang="en-US" dirty="0" smtClean="0"/>
              <a:t>What is being compared in this statement?</a:t>
            </a:r>
          </a:p>
          <a:p>
            <a:endParaRPr lang="en-US" dirty="0"/>
          </a:p>
        </p:txBody>
      </p:sp>
      <p:pic>
        <p:nvPicPr>
          <p:cNvPr id="4" name="Picture 3" descr="SAZoo-1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5"/>
          <a:stretch/>
        </p:blipFill>
        <p:spPr>
          <a:xfrm rot="5400000">
            <a:off x="4662982" y="2273708"/>
            <a:ext cx="4525963" cy="3178947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159421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Metaphor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663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Love is a fragile flower.</a:t>
            </a:r>
          </a:p>
          <a:p>
            <a:r>
              <a:rPr lang="en-US" dirty="0" smtClean="0"/>
              <a:t>What is being compared in this statement?</a:t>
            </a:r>
          </a:p>
          <a:p>
            <a:r>
              <a:rPr lang="en-US" dirty="0" smtClean="0">
                <a:latin typeface="Cooper Black"/>
                <a:cs typeface="Cooper Black"/>
              </a:rPr>
              <a:t>Love is being compared to how fragile and delicate flowers can be.</a:t>
            </a:r>
          </a:p>
          <a:p>
            <a:endParaRPr lang="en-US" dirty="0"/>
          </a:p>
        </p:txBody>
      </p:sp>
      <p:pic>
        <p:nvPicPr>
          <p:cNvPr id="4" name="Picture 3" descr="SAZoo-1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5"/>
          <a:stretch/>
        </p:blipFill>
        <p:spPr>
          <a:xfrm rot="5400000">
            <a:off x="4662982" y="2273708"/>
            <a:ext cx="4525963" cy="3178947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3855758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Metaphor: Your Turn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51738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Write a metaphor for the picture of the palm tree</a:t>
            </a:r>
          </a:p>
          <a:p>
            <a:endParaRPr lang="en-US" dirty="0"/>
          </a:p>
        </p:txBody>
      </p:sp>
      <p:pic>
        <p:nvPicPr>
          <p:cNvPr id="5" name="Picture 4" descr="palm tree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08" y="1600199"/>
            <a:ext cx="5476292" cy="3651642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600407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Personification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47906" cy="4525963"/>
          </a:xfrm>
        </p:spPr>
        <p:txBody>
          <a:bodyPr/>
          <a:lstStyle/>
          <a:p>
            <a:r>
              <a:rPr lang="en-US" dirty="0" smtClean="0"/>
              <a:t>Giving human characteristics or qualities to inanimate objects.</a:t>
            </a:r>
          </a:p>
          <a:p>
            <a:pPr lvl="1"/>
            <a:r>
              <a:rPr lang="en-US" dirty="0" smtClean="0"/>
              <a:t>EX: The American flag danced proudly in the wind.</a:t>
            </a:r>
            <a:endParaRPr lang="en-US" dirty="0"/>
          </a:p>
        </p:txBody>
      </p:sp>
      <p:pic>
        <p:nvPicPr>
          <p:cNvPr id="4" name="Picture 3" descr="SAZoo-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r="21819"/>
          <a:stretch/>
        </p:blipFill>
        <p:spPr>
          <a:xfrm>
            <a:off x="5134728" y="1600199"/>
            <a:ext cx="3552072" cy="4525963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2701592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Personification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47906" cy="4525963"/>
          </a:xfrm>
        </p:spPr>
        <p:txBody>
          <a:bodyPr/>
          <a:lstStyle/>
          <a:p>
            <a:r>
              <a:rPr lang="en-US" dirty="0" smtClean="0"/>
              <a:t>The American flag danced proudly in the wind.</a:t>
            </a:r>
          </a:p>
          <a:p>
            <a:r>
              <a:rPr lang="en-US" dirty="0" smtClean="0"/>
              <a:t>What human characteristic is given to the flag in this statement?</a:t>
            </a:r>
            <a:endParaRPr lang="en-US" dirty="0"/>
          </a:p>
        </p:txBody>
      </p:sp>
      <p:pic>
        <p:nvPicPr>
          <p:cNvPr id="4" name="Picture 3" descr="SAZoo-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r="21819"/>
          <a:stretch/>
        </p:blipFill>
        <p:spPr>
          <a:xfrm>
            <a:off x="5134728" y="1600199"/>
            <a:ext cx="3552072" cy="4525963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210912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What is Descriptive </a:t>
            </a:r>
            <a:r>
              <a:rPr lang="en-US" b="0" dirty="0"/>
              <a:t>W</a:t>
            </a:r>
            <a:r>
              <a:rPr lang="en-US" b="0" dirty="0" smtClean="0"/>
              <a:t>riting?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Descriptive writing is writing that uses precise words and phrases to paint a vivid picture for the reader. </a:t>
            </a:r>
          </a:p>
          <a:p>
            <a:r>
              <a:rPr lang="en-US" dirty="0" smtClean="0"/>
              <a:t>Writers use </a:t>
            </a:r>
            <a:r>
              <a:rPr lang="en-US" dirty="0" smtClean="0">
                <a:latin typeface="Cooper Black"/>
                <a:cs typeface="Cooper Black"/>
              </a:rPr>
              <a:t>descriptive writing </a:t>
            </a:r>
            <a:r>
              <a:rPr lang="en-US" dirty="0" smtClean="0"/>
              <a:t>to create setting, situations, problems, characters, and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520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Personification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47906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American flag danced proudly in the wind.</a:t>
            </a:r>
          </a:p>
          <a:p>
            <a:r>
              <a:rPr lang="en-US" dirty="0" smtClean="0"/>
              <a:t>What human characteristic is given to the flag in this statement?</a:t>
            </a:r>
          </a:p>
          <a:p>
            <a:r>
              <a:rPr lang="en-US" dirty="0" smtClean="0">
                <a:latin typeface="Cooper Black"/>
                <a:cs typeface="Cooper Black"/>
              </a:rPr>
              <a:t>Danced. Flags can’t dance.</a:t>
            </a:r>
            <a:endParaRPr lang="en-US" dirty="0">
              <a:latin typeface="Cooper Black"/>
              <a:cs typeface="Cooper Black"/>
            </a:endParaRPr>
          </a:p>
        </p:txBody>
      </p:sp>
      <p:pic>
        <p:nvPicPr>
          <p:cNvPr id="4" name="Picture 3" descr="SAZoo-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r="21819"/>
          <a:stretch/>
        </p:blipFill>
        <p:spPr>
          <a:xfrm>
            <a:off x="5134728" y="1600199"/>
            <a:ext cx="3552072" cy="4525963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252845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Personification: Your Turn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2906374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Using the picture of the rose, use </a:t>
            </a:r>
            <a:r>
              <a:rPr lang="en-US" sz="2800" dirty="0" smtClean="0"/>
              <a:t>personification </a:t>
            </a:r>
            <a:r>
              <a:rPr lang="en-US" dirty="0" smtClean="0"/>
              <a:t>to give it human traits.</a:t>
            </a:r>
            <a:endParaRPr lang="en-US" dirty="0">
              <a:latin typeface="Cooper Black"/>
              <a:cs typeface="Cooper Black"/>
            </a:endParaRPr>
          </a:p>
        </p:txBody>
      </p:sp>
      <p:pic>
        <p:nvPicPr>
          <p:cNvPr id="5" name="Picture 4" descr="flower-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/>
          <a:stretch/>
        </p:blipFill>
        <p:spPr>
          <a:xfrm>
            <a:off x="3569506" y="1600199"/>
            <a:ext cx="5110484" cy="3834711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2534419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Imagery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Vivid, descriptive writing that uses figurative and descriptive language to paint a picture in the reader’s head.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13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Imagery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oper Black"/>
                <a:cs typeface="Cooper Black"/>
              </a:rPr>
              <a:t>Read this passage. What do you see?</a:t>
            </a:r>
          </a:p>
          <a:p>
            <a:pPr marL="0" indent="0">
              <a:buNone/>
            </a:pPr>
            <a:r>
              <a:rPr lang="en-US" dirty="0" smtClean="0"/>
              <a:t>Two brightly-colored blue and yellow macaws perched high in a luscious tree snacked delightedly as a gentle breeze cooled the afternoon air.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23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Imagery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3506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Cooper Black"/>
                <a:cs typeface="Cooper Black"/>
              </a:rPr>
              <a:t>Did you see something like this?</a:t>
            </a:r>
            <a:endParaRPr lang="en-US" dirty="0">
              <a:latin typeface="Cooper Black"/>
              <a:cs typeface="Cooper Black"/>
            </a:endParaRPr>
          </a:p>
        </p:txBody>
      </p:sp>
      <p:pic>
        <p:nvPicPr>
          <p:cNvPr id="4" name="Picture 3" descr="SAZoo-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89" y="2402803"/>
            <a:ext cx="6450385" cy="4300257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2495982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Imagery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  <a:latin typeface="Cooper Black"/>
                <a:cs typeface="Cooper Black"/>
              </a:rPr>
              <a:t>Which words enhance the imagery?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Two brightly-colored blue and yellow macaws perched high in a luscious tree snacked delightedly as a gentle breeze cooled the afternoon air.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AZoo-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977" y="3890250"/>
            <a:ext cx="3987637" cy="2658424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3155582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Imagery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effectLst>
                  <a:glow rad="101600">
                    <a:srgbClr val="21FFFF">
                      <a:alpha val="75000"/>
                    </a:srgbClr>
                  </a:glow>
                </a:effectLst>
                <a:latin typeface="Cooper Black"/>
                <a:cs typeface="Cooper Black"/>
              </a:rPr>
              <a:t>These words enhance the imagery</a:t>
            </a:r>
          </a:p>
          <a:p>
            <a:pPr marL="0" indent="0">
              <a:buNone/>
            </a:pPr>
            <a:r>
              <a:rPr lang="en-US" dirty="0" smtClean="0"/>
              <a:t>Two </a:t>
            </a:r>
            <a:r>
              <a:rPr lang="en-US" dirty="0" smtClean="0">
                <a:effectLst>
                  <a:glow rad="101600">
                    <a:srgbClr val="21FFFF">
                      <a:alpha val="75000"/>
                    </a:srgbClr>
                  </a:glow>
                </a:effectLst>
              </a:rPr>
              <a:t>brightly-colored </a:t>
            </a:r>
            <a:r>
              <a:rPr lang="en-US" dirty="0" smtClean="0"/>
              <a:t>blue and yellow macaws </a:t>
            </a:r>
            <a:r>
              <a:rPr lang="en-US" dirty="0" smtClean="0">
                <a:effectLst>
                  <a:glow rad="101600">
                    <a:srgbClr val="21FFFF">
                      <a:alpha val="75000"/>
                    </a:srgbClr>
                  </a:glow>
                </a:effectLst>
              </a:rPr>
              <a:t>perched high </a:t>
            </a:r>
            <a:r>
              <a:rPr lang="en-US" dirty="0" smtClean="0"/>
              <a:t>in a </a:t>
            </a:r>
            <a:r>
              <a:rPr lang="en-US" dirty="0" smtClean="0">
                <a:effectLst>
                  <a:glow rad="101600">
                    <a:srgbClr val="21FFFF">
                      <a:alpha val="75000"/>
                    </a:srgbClr>
                  </a:glow>
                </a:effectLst>
              </a:rPr>
              <a:t>luscious</a:t>
            </a:r>
            <a:r>
              <a:rPr lang="en-US" dirty="0" smtClean="0"/>
              <a:t> tree </a:t>
            </a:r>
            <a:r>
              <a:rPr lang="en-US" dirty="0" smtClean="0">
                <a:effectLst>
                  <a:glow rad="101600">
                    <a:srgbClr val="21FFFF">
                      <a:alpha val="75000"/>
                    </a:srgbClr>
                  </a:glow>
                </a:effectLst>
              </a:rPr>
              <a:t>snacked delightedly </a:t>
            </a:r>
            <a:r>
              <a:rPr lang="en-US" dirty="0" smtClean="0"/>
              <a:t>as a </a:t>
            </a:r>
            <a:r>
              <a:rPr lang="en-US" dirty="0" smtClean="0">
                <a:effectLst>
                  <a:glow rad="101600">
                    <a:srgbClr val="21FFFF">
                      <a:alpha val="75000"/>
                    </a:srgbClr>
                  </a:glow>
                </a:effectLst>
              </a:rPr>
              <a:t>gentle</a:t>
            </a:r>
            <a:r>
              <a:rPr lang="en-US" dirty="0" smtClean="0"/>
              <a:t> breeze cooled the afternoon air.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AZoo-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977" y="3890250"/>
            <a:ext cx="3987637" cy="2658424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3258646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Sensory Details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Writing that appeals to the five senses.</a:t>
            </a:r>
          </a:p>
          <a:p>
            <a:pPr lvl="1"/>
            <a:r>
              <a:rPr lang="en-US" dirty="0" smtClean="0"/>
              <a:t>Touch</a:t>
            </a:r>
          </a:p>
          <a:p>
            <a:pPr lvl="1"/>
            <a:r>
              <a:rPr lang="en-US" dirty="0" smtClean="0"/>
              <a:t>Taste</a:t>
            </a:r>
          </a:p>
          <a:p>
            <a:pPr lvl="1"/>
            <a:r>
              <a:rPr lang="en-US" dirty="0" smtClean="0"/>
              <a:t>Smell</a:t>
            </a:r>
          </a:p>
          <a:p>
            <a:pPr lvl="1"/>
            <a:r>
              <a:rPr lang="en-US" dirty="0" smtClean="0"/>
              <a:t>Sight</a:t>
            </a:r>
          </a:p>
          <a:p>
            <a:pPr lvl="1"/>
            <a:r>
              <a:rPr lang="en-US" dirty="0" smtClean="0"/>
              <a:t>Hearing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86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Sensory Details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Writing that appeals to the five senses.</a:t>
            </a:r>
          </a:p>
          <a:p>
            <a:pPr lvl="1"/>
            <a:r>
              <a:rPr lang="en-US" dirty="0" smtClean="0"/>
              <a:t>Touch – what does it feel like?</a:t>
            </a:r>
          </a:p>
          <a:p>
            <a:pPr lvl="1"/>
            <a:r>
              <a:rPr lang="en-US" dirty="0" smtClean="0"/>
              <a:t>Taste – what does it taste like?</a:t>
            </a:r>
          </a:p>
          <a:p>
            <a:pPr lvl="1"/>
            <a:r>
              <a:rPr lang="en-US" dirty="0" smtClean="0"/>
              <a:t>Smell – what does it smell like?</a:t>
            </a:r>
          </a:p>
          <a:p>
            <a:pPr lvl="1"/>
            <a:r>
              <a:rPr lang="en-US" dirty="0" smtClean="0"/>
              <a:t>Sight – what does it look like?</a:t>
            </a:r>
          </a:p>
          <a:p>
            <a:pPr lvl="1"/>
            <a:r>
              <a:rPr lang="en-US" dirty="0" smtClean="0"/>
              <a:t>Hearing – what does it sound like?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Writing to </a:t>
            </a:r>
            <a:r>
              <a:rPr lang="en-US" dirty="0" smtClean="0">
                <a:latin typeface="Cooper Black"/>
                <a:cs typeface="Cooper Black"/>
              </a:rPr>
              <a:t>explain, describe, </a:t>
            </a:r>
            <a:r>
              <a:rPr lang="en-US" dirty="0" smtClean="0"/>
              <a:t>and </a:t>
            </a:r>
            <a:r>
              <a:rPr lang="en-US" dirty="0" smtClean="0">
                <a:latin typeface="Cooper Black"/>
                <a:cs typeface="Cooper Black"/>
              </a:rPr>
              <a:t>appeal to </a:t>
            </a:r>
            <a:r>
              <a:rPr lang="en-US" dirty="0" smtClean="0"/>
              <a:t>all of the senses will </a:t>
            </a:r>
            <a:r>
              <a:rPr lang="en-US" dirty="0" smtClean="0">
                <a:latin typeface="Cooper Black"/>
                <a:cs typeface="Cooper Black"/>
              </a:rPr>
              <a:t>improve</a:t>
            </a:r>
            <a:r>
              <a:rPr lang="en-US" dirty="0" smtClean="0"/>
              <a:t> your descriptive writing skills.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6684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Sensory Details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769085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latin typeface="Cooper Black"/>
                <a:cs typeface="Cooper Black"/>
              </a:rPr>
              <a:t>Look at the picture. </a:t>
            </a:r>
          </a:p>
          <a:p>
            <a:pPr marL="0" indent="0">
              <a:buNone/>
            </a:pPr>
            <a:r>
              <a:rPr lang="en-US" dirty="0" smtClean="0"/>
              <a:t>What do you…</a:t>
            </a:r>
          </a:p>
          <a:p>
            <a:pPr marL="0" indent="0">
              <a:buNone/>
            </a:pPr>
            <a:r>
              <a:rPr lang="en-US" dirty="0" smtClean="0"/>
              <a:t>see?</a:t>
            </a:r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dirty="0" smtClean="0"/>
              <a:t>ear?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mell?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ouch?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aste?</a:t>
            </a:r>
            <a:endParaRPr lang="en-US" dirty="0"/>
          </a:p>
        </p:txBody>
      </p:sp>
      <p:pic>
        <p:nvPicPr>
          <p:cNvPr id="4" name="Picture 3" descr="aquarium-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07" y="1645968"/>
            <a:ext cx="5332093" cy="3554729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192579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Descriptive Writing is NOT…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arrative writing</a:t>
            </a:r>
          </a:p>
          <a:p>
            <a:r>
              <a:rPr lang="en-US" dirty="0" smtClean="0"/>
              <a:t>an independent genre of writing</a:t>
            </a:r>
          </a:p>
          <a:p>
            <a:r>
              <a:rPr lang="en-US" dirty="0"/>
              <a:t>u</a:t>
            </a:r>
            <a:r>
              <a:rPr lang="en-US" dirty="0" smtClean="0"/>
              <a:t>sing as many adjectives as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26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Sensory Details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6365" y="1600200"/>
            <a:ext cx="6730436" cy="4525963"/>
          </a:xfrm>
        </p:spPr>
        <p:txBody>
          <a:bodyPr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dirty="0" smtClean="0">
                <a:latin typeface="Cooper Black"/>
                <a:cs typeface="Cooper Black"/>
              </a:rPr>
              <a:t>The Beach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 smtClean="0"/>
              <a:t>At the beach, I </a:t>
            </a:r>
            <a:r>
              <a:rPr lang="en-US" sz="3000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felt</a:t>
            </a:r>
            <a:r>
              <a:rPr lang="en-US" sz="3000" dirty="0" smtClean="0"/>
              <a:t> the my feet sink in the </a:t>
            </a:r>
            <a:r>
              <a:rPr lang="en-US" sz="3000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golden,</a:t>
            </a:r>
            <a:r>
              <a:rPr lang="en-US" sz="3000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gritty sand</a:t>
            </a:r>
            <a:r>
              <a:rPr lang="en-US" sz="3000" dirty="0" smtClean="0"/>
              <a:t>. The </a:t>
            </a:r>
            <a:r>
              <a:rPr lang="en-US" sz="3000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azure</a:t>
            </a:r>
            <a:r>
              <a:rPr lang="en-US" sz="3000" dirty="0" smtClean="0"/>
              <a:t> Pacific </a:t>
            </a:r>
            <a:r>
              <a:rPr lang="en-US" sz="3000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rumbled softly </a:t>
            </a:r>
            <a:r>
              <a:rPr lang="en-US" sz="3000" dirty="0" smtClean="0"/>
              <a:t>as the waves greeted the shore. A </a:t>
            </a:r>
            <a:r>
              <a:rPr lang="en-US" sz="3000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soft breeze </a:t>
            </a:r>
            <a:r>
              <a:rPr lang="en-US" sz="3000" dirty="0" smtClean="0"/>
              <a:t>filled the air with a </a:t>
            </a:r>
            <a:r>
              <a:rPr lang="en-US" sz="3000" dirty="0" smtClea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salty sea scent</a:t>
            </a:r>
            <a:r>
              <a:rPr lang="en-US" sz="3000" dirty="0" smtClean="0"/>
              <a:t> </a:t>
            </a:r>
            <a:r>
              <a:rPr lang="en-US" sz="3000" dirty="0" smtClean="0">
                <a:effectLst/>
              </a:rPr>
              <a:t>that was so dense the </a:t>
            </a:r>
            <a:r>
              <a:rPr lang="en-US" sz="30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taste of salt lingered on my tongue.</a:t>
            </a:r>
            <a:endParaRPr lang="en-US" sz="3000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 descr="aquarium-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581" y="4430656"/>
            <a:ext cx="3606689" cy="2404460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1" y="1600200"/>
            <a:ext cx="1396197" cy="45259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149FEC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000" dirty="0" smtClean="0">
                <a:latin typeface="Cooper Black"/>
                <a:cs typeface="Cooper Black"/>
              </a:rPr>
              <a:t>What do you…</a:t>
            </a:r>
          </a:p>
          <a:p>
            <a:pPr marL="0" indent="0">
              <a:buFont typeface="Arial"/>
              <a:buNone/>
            </a:pPr>
            <a:r>
              <a:rPr lang="en-US" sz="3000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see?</a:t>
            </a:r>
          </a:p>
          <a:p>
            <a:pPr marL="0" indent="0">
              <a:buFont typeface="Arial"/>
              <a:buNone/>
            </a:pPr>
            <a:r>
              <a:rPr lang="en-US" sz="3000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hear?</a:t>
            </a:r>
          </a:p>
          <a:p>
            <a:pPr marL="0" indent="0">
              <a:buFont typeface="Arial"/>
              <a:buNone/>
            </a:pPr>
            <a:r>
              <a:rPr lang="en-US" sz="3000" dirty="0" smtClea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smell?</a:t>
            </a:r>
          </a:p>
          <a:p>
            <a:pPr marL="0" indent="0">
              <a:buFont typeface="Arial"/>
              <a:buNone/>
            </a:pPr>
            <a:r>
              <a:rPr lang="en-US" sz="3000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touch?</a:t>
            </a:r>
          </a:p>
          <a:p>
            <a:pPr marL="0" indent="0">
              <a:buFont typeface="Arial"/>
              <a:buNone/>
            </a:pPr>
            <a:r>
              <a:rPr lang="en-US" sz="30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taste?</a:t>
            </a:r>
            <a:endParaRPr lang="en-US" sz="3000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9573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Sensory Details: Your Turn</a:t>
            </a:r>
            <a:endParaRPr lang="en-US" b="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1" y="1600200"/>
            <a:ext cx="1396197" cy="45259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149FEC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000" dirty="0" smtClean="0">
                <a:latin typeface="Cooper Black"/>
                <a:cs typeface="Cooper Black"/>
              </a:rPr>
              <a:t>What do you…</a:t>
            </a:r>
          </a:p>
          <a:p>
            <a:pPr marL="0" indent="0">
              <a:buFont typeface="Arial"/>
              <a:buNone/>
            </a:pPr>
            <a:r>
              <a:rPr lang="en-US" sz="3000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see?</a:t>
            </a:r>
          </a:p>
          <a:p>
            <a:pPr marL="0" indent="0">
              <a:buFont typeface="Arial"/>
              <a:buNone/>
            </a:pPr>
            <a:r>
              <a:rPr lang="en-US" sz="3000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hear?</a:t>
            </a:r>
          </a:p>
          <a:p>
            <a:pPr marL="0" indent="0">
              <a:buFont typeface="Arial"/>
              <a:buNone/>
            </a:pPr>
            <a:r>
              <a:rPr lang="en-US" sz="3000" dirty="0" smtClea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smell?</a:t>
            </a:r>
          </a:p>
          <a:p>
            <a:pPr marL="0" indent="0">
              <a:buFont typeface="Arial"/>
              <a:buNone/>
            </a:pPr>
            <a:r>
              <a:rPr lang="en-US" sz="3000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touch?</a:t>
            </a:r>
          </a:p>
          <a:p>
            <a:pPr marL="0" indent="0">
              <a:buFont typeface="Arial"/>
              <a:buNone/>
            </a:pPr>
            <a:r>
              <a:rPr lang="en-US" sz="3000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taste?</a:t>
            </a:r>
            <a:endParaRPr lang="en-US" sz="3000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 descr="mountains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71" y="1600200"/>
            <a:ext cx="6616029" cy="4409666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1413461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Denotative and Connotative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Knowing words’ denotative and connotative meanings, and using those words wisely, will also improve the quality of your descriptive writing.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99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ooper Black"/>
                <a:cs typeface="Cooper Black"/>
              </a:rPr>
              <a:t>Denotative vs. Connotative</a:t>
            </a:r>
            <a:endParaRPr lang="en-US" b="0" dirty="0">
              <a:latin typeface="Cooper Black"/>
              <a:cs typeface="Cooper Black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Denotative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direct and specific meaning of a word.</a:t>
            </a:r>
          </a:p>
          <a:p>
            <a:r>
              <a:rPr lang="en-US" dirty="0" smtClean="0"/>
              <a:t>The word’s dictionary meaning.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Connotative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Additional meaning associated with the word.</a:t>
            </a:r>
          </a:p>
          <a:p>
            <a:r>
              <a:rPr lang="en-US" dirty="0" smtClean="0"/>
              <a:t>These additional meanings can come from emotions and ideas.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20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Denotative and Connotative</a:t>
            </a:r>
            <a:endParaRPr lang="en-US" b="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latin typeface="Cooper Black"/>
                <a:cs typeface="Cooper Black"/>
              </a:rPr>
              <a:t>All of these words have similar meanings.</a:t>
            </a:r>
          </a:p>
          <a:p>
            <a:pPr lvl="1"/>
            <a:r>
              <a:rPr lang="en-US" dirty="0" smtClean="0"/>
              <a:t>Callow </a:t>
            </a:r>
          </a:p>
          <a:p>
            <a:pPr lvl="1"/>
            <a:r>
              <a:rPr lang="en-US" dirty="0" smtClean="0"/>
              <a:t>Juvenile</a:t>
            </a:r>
          </a:p>
          <a:p>
            <a:pPr lvl="1"/>
            <a:r>
              <a:rPr lang="en-US" dirty="0" smtClean="0"/>
              <a:t>Immature</a:t>
            </a:r>
          </a:p>
          <a:p>
            <a:pPr lvl="1"/>
            <a:r>
              <a:rPr lang="en-US" dirty="0" smtClean="0"/>
              <a:t>Inexperienced</a:t>
            </a:r>
          </a:p>
          <a:p>
            <a:pPr lvl="1"/>
            <a:r>
              <a:rPr lang="en-US" dirty="0" smtClean="0"/>
              <a:t>Naïve</a:t>
            </a:r>
          </a:p>
          <a:p>
            <a:pPr marL="0" indent="0">
              <a:buNone/>
            </a:pPr>
            <a:r>
              <a:rPr lang="en-US" dirty="0" smtClean="0"/>
              <a:t>Which word would you </a:t>
            </a:r>
            <a:r>
              <a:rPr lang="en-US" dirty="0" smtClean="0">
                <a:latin typeface="Cooper Black"/>
                <a:cs typeface="Cooper Black"/>
              </a:rPr>
              <a:t>rather</a:t>
            </a:r>
            <a:r>
              <a:rPr lang="en-US" dirty="0" smtClean="0"/>
              <a:t> be called? The word’s connotative meaning helped you answer this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58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Denotative and Connotative</a:t>
            </a:r>
            <a:endParaRPr lang="en-US" b="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Cooper Black"/>
                <a:cs typeface="Cooper Black"/>
              </a:rPr>
              <a:t>All of these words have similar meanings.</a:t>
            </a:r>
          </a:p>
          <a:p>
            <a:pPr lvl="1"/>
            <a:r>
              <a:rPr lang="en-US" dirty="0" smtClean="0"/>
              <a:t>Callow </a:t>
            </a:r>
          </a:p>
          <a:p>
            <a:pPr lvl="1"/>
            <a:r>
              <a:rPr lang="en-US" dirty="0" smtClean="0"/>
              <a:t>Juvenile</a:t>
            </a:r>
          </a:p>
          <a:p>
            <a:pPr lvl="1"/>
            <a:r>
              <a:rPr lang="en-US" dirty="0" smtClean="0"/>
              <a:t>Immature</a:t>
            </a:r>
          </a:p>
          <a:p>
            <a:pPr lvl="1"/>
            <a:r>
              <a:rPr lang="en-US" dirty="0" smtClean="0"/>
              <a:t>Inexperienced</a:t>
            </a:r>
          </a:p>
          <a:p>
            <a:pPr lvl="1"/>
            <a:r>
              <a:rPr lang="en-US" dirty="0" smtClean="0"/>
              <a:t>Naïve</a:t>
            </a:r>
          </a:p>
          <a:p>
            <a:pPr marL="0" indent="0">
              <a:buNone/>
            </a:pPr>
            <a:r>
              <a:rPr lang="en-US" dirty="0" smtClean="0"/>
              <a:t>Label these words from most positive to least positive.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5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Denotative and Connotative</a:t>
            </a:r>
            <a:endParaRPr lang="en-US" b="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Cooper Black"/>
                <a:cs typeface="Cooper Black"/>
              </a:rPr>
              <a:t>All of these words have similar meanings.</a:t>
            </a:r>
          </a:p>
          <a:p>
            <a:pPr lvl="1"/>
            <a:r>
              <a:rPr lang="en-US" dirty="0" smtClean="0"/>
              <a:t>Amusing</a:t>
            </a:r>
          </a:p>
          <a:p>
            <a:pPr lvl="1"/>
            <a:r>
              <a:rPr lang="en-US" dirty="0" smtClean="0"/>
              <a:t>Enjoyable</a:t>
            </a:r>
          </a:p>
          <a:p>
            <a:pPr lvl="1"/>
            <a:r>
              <a:rPr lang="en-US" dirty="0" smtClean="0"/>
              <a:t>Fun</a:t>
            </a:r>
          </a:p>
          <a:p>
            <a:pPr lvl="1"/>
            <a:r>
              <a:rPr lang="en-US" dirty="0" smtClean="0"/>
              <a:t>Pleasant</a:t>
            </a:r>
          </a:p>
          <a:p>
            <a:pPr marL="0" indent="0">
              <a:buNone/>
            </a:pPr>
            <a:r>
              <a:rPr lang="en-US" dirty="0" smtClean="0"/>
              <a:t>What kind of experience would you </a:t>
            </a:r>
            <a:r>
              <a:rPr lang="en-US" dirty="0" smtClean="0">
                <a:latin typeface="Cooper Black"/>
                <a:cs typeface="Cooper Black"/>
              </a:rPr>
              <a:t>rather</a:t>
            </a:r>
            <a:r>
              <a:rPr lang="en-US" dirty="0" smtClean="0"/>
              <a:t> have? The word’s connotative meaning helped you answer this question.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00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Denotative and Connotative</a:t>
            </a:r>
            <a:endParaRPr lang="en-US" b="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Cooper Black"/>
                <a:cs typeface="Cooper Black"/>
              </a:rPr>
              <a:t>All of these words have similar meanings.</a:t>
            </a:r>
          </a:p>
          <a:p>
            <a:pPr lvl="1"/>
            <a:r>
              <a:rPr lang="en-US" dirty="0" smtClean="0"/>
              <a:t>Amusing</a:t>
            </a:r>
          </a:p>
          <a:p>
            <a:pPr lvl="1"/>
            <a:r>
              <a:rPr lang="en-US" dirty="0" smtClean="0"/>
              <a:t>Enjoyable</a:t>
            </a:r>
          </a:p>
          <a:p>
            <a:pPr lvl="1"/>
            <a:r>
              <a:rPr lang="en-US" dirty="0" smtClean="0"/>
              <a:t>Fun</a:t>
            </a:r>
          </a:p>
          <a:p>
            <a:pPr lvl="1"/>
            <a:r>
              <a:rPr lang="en-US" dirty="0" smtClean="0"/>
              <a:t>Pleasant</a:t>
            </a:r>
          </a:p>
          <a:p>
            <a:pPr marL="0" indent="0">
              <a:buNone/>
            </a:pPr>
            <a:r>
              <a:rPr lang="en-US" dirty="0" smtClean="0"/>
              <a:t>Label these words from most positive to least positive.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21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More About </a:t>
            </a:r>
            <a:br>
              <a:rPr lang="en-US" dirty="0" smtClean="0"/>
            </a:br>
            <a:r>
              <a:rPr lang="en-US" dirty="0" smtClean="0"/>
              <a:t>Descriptive 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that you know to include adjectives, adverbs, strong verbs, figurative language, and sensory details into your descriptive writing, it is time to learn what </a:t>
            </a:r>
            <a:r>
              <a:rPr lang="en-US" dirty="0" smtClean="0">
                <a:latin typeface="Cooper Black"/>
                <a:cs typeface="Cooper Black"/>
              </a:rPr>
              <a:t>NOT</a:t>
            </a:r>
            <a:r>
              <a:rPr lang="en-US" dirty="0" smtClean="0"/>
              <a:t> to include.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84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Dead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Dead words are words that are overused.</a:t>
            </a:r>
          </a:p>
          <a:p>
            <a:r>
              <a:rPr lang="en-US" dirty="0" smtClean="0"/>
              <a:t>They take away meaning from your writing.</a:t>
            </a:r>
          </a:p>
          <a:p>
            <a:r>
              <a:rPr lang="en-US" dirty="0" smtClean="0"/>
              <a:t>When you encounter a dead word in your writing, replace it with a more meaningful and insightful word.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6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Descriptive Writing IS…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use of vivid adjectives, adverbs, and strong verbs</a:t>
            </a:r>
          </a:p>
          <a:p>
            <a:r>
              <a:rPr lang="en-US" dirty="0" smtClean="0"/>
              <a:t>the use of figurative language</a:t>
            </a:r>
          </a:p>
          <a:p>
            <a:r>
              <a:rPr lang="en-US" dirty="0" smtClean="0"/>
              <a:t>the use of imagery</a:t>
            </a:r>
          </a:p>
          <a:p>
            <a:r>
              <a:rPr lang="en-US" dirty="0"/>
              <a:t>t</a:t>
            </a:r>
            <a:r>
              <a:rPr lang="en-US" dirty="0" smtClean="0"/>
              <a:t>he use of sensory details</a:t>
            </a:r>
          </a:p>
          <a:p>
            <a:r>
              <a:rPr lang="en-US" dirty="0"/>
              <a:t>b</a:t>
            </a:r>
            <a:r>
              <a:rPr lang="en-US" dirty="0" smtClean="0"/>
              <a:t>eing aware of denotative and connotative meanings</a:t>
            </a:r>
          </a:p>
          <a:p>
            <a:r>
              <a:rPr lang="en-US" dirty="0" smtClean="0"/>
              <a:t>showing the reader rather than telling the reader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27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Dead Words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Cooper Black"/>
                <a:cs typeface="Cooper Black"/>
              </a:rPr>
              <a:t>Dead Word Examples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04053" y="4017523"/>
            <a:ext cx="2293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 lot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8915" y="3197546"/>
            <a:ext cx="3565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Awesome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FF66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9988" y="3827969"/>
            <a:ext cx="1142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21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Bad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21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31589" y="3465126"/>
            <a:ext cx="1001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7EE35B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Big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7EE35B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4703" y="2586225"/>
            <a:ext cx="1143916" cy="76944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BF6BE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Fun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BF6BE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75090" y="4556133"/>
            <a:ext cx="3565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21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Good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21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776325"/>
            <a:ext cx="3565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E067E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Incredible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E067E6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31589" y="2689970"/>
            <a:ext cx="3565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BF6BE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Nice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BF6BE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1082" y="3197546"/>
            <a:ext cx="17976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149FE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Pretty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149FEC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63516" y="4776325"/>
            <a:ext cx="1322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149FE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Said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149FEC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4054" y="4971630"/>
            <a:ext cx="3565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7EE35B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Small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7EE35B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27954" y="2689970"/>
            <a:ext cx="1397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Stuff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04038" y="4212690"/>
            <a:ext cx="1727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Thing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FF66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21214" y="4399349"/>
            <a:ext cx="2066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Totally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93477" y="3706598"/>
            <a:ext cx="147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E067E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Very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E067E6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9814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Dead Words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Cooper Black"/>
                <a:cs typeface="Cooper Black"/>
              </a:rPr>
              <a:t>What is another way to say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9016" y="2072397"/>
            <a:ext cx="2293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 lot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2206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Dead Words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Cooper Black"/>
                <a:cs typeface="Cooper Black"/>
              </a:rPr>
              <a:t>What is another way to say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64049" y="2087680"/>
            <a:ext cx="3565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Awesome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FF66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8261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Dead Words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Cooper Black"/>
                <a:cs typeface="Cooper Black"/>
              </a:rPr>
              <a:t>What is another way to say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22338" y="2064201"/>
            <a:ext cx="1143916" cy="76944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rgbClr val="BF6BE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Fun</a:t>
            </a:r>
            <a:endParaRPr lang="en-US" sz="4400" b="1" dirty="0">
              <a:ln w="12700">
                <a:solidFill>
                  <a:schemeClr val="tx1"/>
                </a:solidFill>
              </a:ln>
              <a:solidFill>
                <a:srgbClr val="BF6BE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0727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Avoid TOO many adjectives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in too many adjectives into your writing will be distracting.</a:t>
            </a:r>
          </a:p>
          <a:p>
            <a:r>
              <a:rPr lang="en-US" dirty="0" smtClean="0"/>
              <a:t>Instead, remember to use figurative language, sensory details, adverbs and strong verbs.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24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Avoid TOO many adjectives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bright, colorful, big, fun, cheerful, beach </a:t>
            </a:r>
            <a:r>
              <a:rPr lang="en-US" dirty="0" smtClean="0"/>
              <a:t>umbrella provided shade from the </a:t>
            </a:r>
            <a:r>
              <a:rPr lang="en-US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bright, radiating, hot, yellow, scorching</a:t>
            </a:r>
            <a:r>
              <a:rPr lang="en-US" dirty="0" smtClean="0"/>
              <a:t> sun.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oper Black"/>
                <a:cs typeface="Cooper Black"/>
              </a:rPr>
              <a:t>Too many </a:t>
            </a:r>
          </a:p>
          <a:p>
            <a:pPr marL="0" indent="0">
              <a:buNone/>
            </a:pPr>
            <a:r>
              <a:rPr lang="en-US" dirty="0" smtClean="0">
                <a:latin typeface="Cooper Black"/>
                <a:cs typeface="Cooper Black"/>
              </a:rPr>
              <a:t>adjectives</a:t>
            </a:r>
          </a:p>
          <a:p>
            <a:pPr marL="0" indent="0">
              <a:buNone/>
            </a:pPr>
            <a:r>
              <a:rPr lang="en-US" dirty="0" smtClean="0">
                <a:latin typeface="Cooper Black"/>
                <a:cs typeface="Cooper Black"/>
              </a:rPr>
              <a:t>take away</a:t>
            </a:r>
          </a:p>
          <a:p>
            <a:pPr marL="0" indent="0">
              <a:buNone/>
            </a:pPr>
            <a:r>
              <a:rPr lang="en-US" dirty="0" smtClean="0">
                <a:latin typeface="Cooper Black"/>
                <a:cs typeface="Cooper Black"/>
              </a:rPr>
              <a:t>from your</a:t>
            </a:r>
          </a:p>
          <a:p>
            <a:pPr marL="0" indent="0">
              <a:buNone/>
            </a:pPr>
            <a:r>
              <a:rPr lang="en-US" dirty="0" smtClean="0">
                <a:latin typeface="Cooper Black"/>
                <a:cs typeface="Cooper Black"/>
              </a:rPr>
              <a:t>writing!</a:t>
            </a:r>
            <a:endParaRPr lang="en-US" dirty="0">
              <a:latin typeface="Cooper Black"/>
              <a:cs typeface="Cooper Black"/>
            </a:endParaRPr>
          </a:p>
        </p:txBody>
      </p:sp>
      <p:pic>
        <p:nvPicPr>
          <p:cNvPr id="4" name="Picture 3" descr="aquarium-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66" y="3032108"/>
            <a:ext cx="5540748" cy="3693832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25808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ooper Black"/>
                <a:cs typeface="Cooper Black"/>
              </a:rPr>
              <a:t>Word Choice</a:t>
            </a:r>
            <a:endParaRPr lang="en-US" b="0" dirty="0">
              <a:latin typeface="Cooper Black"/>
              <a:cs typeface="Cooper Black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16939" y="1535113"/>
            <a:ext cx="2814848" cy="639762"/>
          </a:xfrm>
        </p:spPr>
        <p:txBody>
          <a:bodyPr/>
          <a:lstStyle/>
          <a:p>
            <a:pPr algn="ctr"/>
            <a:r>
              <a:rPr lang="en-US" sz="2800" dirty="0" smtClean="0">
                <a:latin typeface="Cooper Black"/>
                <a:cs typeface="Cooper Black"/>
              </a:rPr>
              <a:t>Adjectives</a:t>
            </a:r>
            <a:endParaRPr lang="en-US" dirty="0">
              <a:latin typeface="Cooper Black"/>
              <a:cs typeface="Cooper Black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216939" y="2174875"/>
            <a:ext cx="2814848" cy="39512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Words that describe and modify nouns</a:t>
            </a:r>
          </a:p>
          <a:p>
            <a:pPr lvl="1"/>
            <a:r>
              <a:rPr lang="en-US" sz="2400" dirty="0" smtClean="0"/>
              <a:t>EX: yellow, bumpy, grotesque </a:t>
            </a:r>
            <a:endParaRPr lang="en-US" sz="2400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idx="1"/>
          </p:nvPr>
        </p:nvSpPr>
        <p:spPr>
          <a:xfrm>
            <a:off x="3161305" y="1535113"/>
            <a:ext cx="2814848" cy="639762"/>
          </a:xfrm>
        </p:spPr>
        <p:txBody>
          <a:bodyPr/>
          <a:lstStyle/>
          <a:p>
            <a:pPr algn="ctr"/>
            <a:r>
              <a:rPr lang="en-US" sz="2800" dirty="0" smtClean="0">
                <a:latin typeface="Cooper Black"/>
                <a:cs typeface="Cooper Black"/>
              </a:rPr>
              <a:t>Adverbs</a:t>
            </a:r>
            <a:endParaRPr lang="en-US" dirty="0">
              <a:latin typeface="Cooper Black"/>
              <a:cs typeface="Cooper Black"/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half" idx="2"/>
          </p:nvPr>
        </p:nvSpPr>
        <p:spPr>
          <a:xfrm>
            <a:off x="3161305" y="2174875"/>
            <a:ext cx="2814848" cy="39512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Words that describe and modify verbs</a:t>
            </a:r>
          </a:p>
          <a:p>
            <a:pPr lvl="1"/>
            <a:r>
              <a:rPr lang="en-US" sz="2400" dirty="0" smtClean="0"/>
              <a:t>EX: swiftly, steadily, </a:t>
            </a:r>
            <a:endParaRPr lang="en-US" sz="240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idx="1"/>
          </p:nvPr>
        </p:nvSpPr>
        <p:spPr>
          <a:xfrm>
            <a:off x="6088891" y="1535113"/>
            <a:ext cx="2814848" cy="639762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Cooper Black"/>
                <a:cs typeface="Cooper Black"/>
              </a:rPr>
              <a:t>Strong Verbs</a:t>
            </a:r>
            <a:endParaRPr lang="en-US" sz="2800" dirty="0">
              <a:latin typeface="Cooper Black"/>
              <a:cs typeface="Cooper Black"/>
            </a:endParaRPr>
          </a:p>
        </p:txBody>
      </p:sp>
      <p:sp>
        <p:nvSpPr>
          <p:cNvPr id="15" name="Content Placeholder 8"/>
          <p:cNvSpPr>
            <a:spLocks noGrp="1"/>
          </p:cNvSpPr>
          <p:nvPr>
            <p:ph sz="half" idx="2"/>
          </p:nvPr>
        </p:nvSpPr>
        <p:spPr>
          <a:xfrm>
            <a:off x="6088891" y="2174875"/>
            <a:ext cx="2814848" cy="3951288"/>
          </a:xfrm>
        </p:spPr>
        <p:txBody>
          <a:bodyPr>
            <a:noAutofit/>
          </a:bodyPr>
          <a:lstStyle/>
          <a:p>
            <a:r>
              <a:rPr lang="en-US" sz="2800" dirty="0" smtClean="0"/>
              <a:t>Descriptive verbs that show the action to the audience</a:t>
            </a:r>
          </a:p>
          <a:p>
            <a:pPr lvl="1"/>
            <a:r>
              <a:rPr lang="en-US" sz="2200" dirty="0" smtClean="0"/>
              <a:t>EX: using </a:t>
            </a:r>
            <a:r>
              <a:rPr lang="en-US" sz="2200" i="1" dirty="0" smtClean="0"/>
              <a:t>noticed</a:t>
            </a:r>
            <a:r>
              <a:rPr lang="en-US" sz="2200" dirty="0" smtClean="0"/>
              <a:t> instead of </a:t>
            </a:r>
            <a:r>
              <a:rPr lang="en-US" sz="2200" i="1" dirty="0" smtClean="0"/>
              <a:t>saw, </a:t>
            </a:r>
            <a:r>
              <a:rPr lang="en-US" sz="2200" dirty="0" smtClean="0"/>
              <a:t>using </a:t>
            </a:r>
            <a:r>
              <a:rPr lang="en-US" sz="2200" i="1" dirty="0" smtClean="0"/>
              <a:t>gazed</a:t>
            </a:r>
            <a:r>
              <a:rPr lang="en-US" sz="2200" dirty="0" smtClean="0"/>
              <a:t> instead of </a:t>
            </a:r>
            <a:r>
              <a:rPr lang="en-US" sz="2200" i="1" dirty="0" smtClean="0"/>
              <a:t>looked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0883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ooper Black"/>
                <a:cs typeface="Cooper Black"/>
              </a:rPr>
              <a:t>Word Choice: Your Turn</a:t>
            </a:r>
            <a:endParaRPr lang="en-US" b="0" dirty="0">
              <a:latin typeface="Cooper Black"/>
              <a:cs typeface="Cooper Black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16939" y="1535113"/>
            <a:ext cx="2814848" cy="639762"/>
          </a:xfrm>
        </p:spPr>
        <p:txBody>
          <a:bodyPr/>
          <a:lstStyle/>
          <a:p>
            <a:pPr algn="ctr"/>
            <a:r>
              <a:rPr lang="en-US" sz="2800" dirty="0" smtClean="0">
                <a:latin typeface="Cooper Black"/>
                <a:cs typeface="Cooper Black"/>
              </a:rPr>
              <a:t>Adjectives</a:t>
            </a:r>
            <a:endParaRPr lang="en-US" dirty="0">
              <a:latin typeface="Cooper Black"/>
              <a:cs typeface="Cooper Black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216939" y="2174875"/>
            <a:ext cx="281484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Write as many adjectives as you can to describe the picture.</a:t>
            </a:r>
            <a:endParaRPr lang="en-US" sz="2400" dirty="0"/>
          </a:p>
        </p:txBody>
      </p:sp>
      <p:pic>
        <p:nvPicPr>
          <p:cNvPr id="18" name="Picture 17" descr="aquarium-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80881"/>
            <a:ext cx="5486400" cy="3657600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143405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ooper Black"/>
                <a:cs typeface="Cooper Black"/>
              </a:rPr>
              <a:t>Word Choice: Your Turn</a:t>
            </a:r>
            <a:endParaRPr lang="en-US" b="0" dirty="0">
              <a:latin typeface="Cooper Black"/>
              <a:cs typeface="Cooper Black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16939" y="1535113"/>
            <a:ext cx="2814848" cy="639762"/>
          </a:xfrm>
        </p:spPr>
        <p:txBody>
          <a:bodyPr/>
          <a:lstStyle/>
          <a:p>
            <a:pPr algn="ctr"/>
            <a:r>
              <a:rPr lang="en-US" sz="2800" dirty="0" smtClean="0">
                <a:latin typeface="Cooper Black"/>
                <a:cs typeface="Cooper Black"/>
              </a:rPr>
              <a:t>Adverbs</a:t>
            </a:r>
            <a:endParaRPr lang="en-US" dirty="0">
              <a:latin typeface="Cooper Black"/>
              <a:cs typeface="Cooper Black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216939" y="2174875"/>
            <a:ext cx="281484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Write as many adverbs as you can to describe the action in picture.</a:t>
            </a:r>
            <a:endParaRPr lang="en-US" sz="2400" dirty="0"/>
          </a:p>
        </p:txBody>
      </p:sp>
      <p:pic>
        <p:nvPicPr>
          <p:cNvPr id="2" name="Picture 1" descr="monkey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85" y="1580881"/>
            <a:ext cx="5488538" cy="3659518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66361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ooper Black"/>
                <a:cs typeface="Cooper Black"/>
              </a:rPr>
              <a:t>Word Choice: Your Turn</a:t>
            </a:r>
            <a:endParaRPr lang="en-US" b="0" dirty="0">
              <a:latin typeface="Cooper Black"/>
              <a:cs typeface="Cooper Black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16939" y="1535113"/>
            <a:ext cx="2814848" cy="639762"/>
          </a:xfrm>
        </p:spPr>
        <p:txBody>
          <a:bodyPr/>
          <a:lstStyle/>
          <a:p>
            <a:pPr algn="ctr"/>
            <a:r>
              <a:rPr lang="en-US" sz="2800" dirty="0" smtClean="0">
                <a:latin typeface="Cooper Black"/>
                <a:cs typeface="Cooper Black"/>
              </a:rPr>
              <a:t>Strong Verbs</a:t>
            </a:r>
            <a:endParaRPr lang="en-US" dirty="0">
              <a:latin typeface="Cooper Black"/>
              <a:cs typeface="Cooper Black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216939" y="2174875"/>
            <a:ext cx="2814848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Write as many strong verbs as you can to show the action in picture.</a:t>
            </a:r>
            <a:endParaRPr lang="en-US" sz="2400" dirty="0"/>
          </a:p>
        </p:txBody>
      </p:sp>
      <p:pic>
        <p:nvPicPr>
          <p:cNvPr id="3" name="Picture 2" descr="aquarium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69439"/>
            <a:ext cx="5486400" cy="3657600"/>
          </a:xfrm>
          <a:prstGeom prst="rect">
            <a:avLst/>
          </a:prstGeom>
          <a:ln w="38100" cmpd="sng">
            <a:solidFill>
              <a:srgbClr val="149FEC"/>
            </a:solidFill>
          </a:ln>
        </p:spPr>
      </p:pic>
    </p:spTree>
    <p:extLst>
      <p:ext uri="{BB962C8B-B14F-4D97-AF65-F5344CB8AC3E}">
        <p14:creationId xmlns:p14="http://schemas.microsoft.com/office/powerpoint/2010/main" val="43519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Figurative Language</a:t>
            </a:r>
            <a:endParaRPr lang="en-US" b="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oper Black"/>
                <a:cs typeface="Cooper Black"/>
              </a:rPr>
              <a:t>language</a:t>
            </a:r>
            <a:r>
              <a:rPr lang="en-US" dirty="0"/>
              <a:t> that uses words or expressions with a meaning that is </a:t>
            </a:r>
            <a:r>
              <a:rPr lang="en-US" dirty="0">
                <a:latin typeface="Cooper Black"/>
                <a:cs typeface="Cooper Black"/>
              </a:rPr>
              <a:t>different</a:t>
            </a:r>
            <a:r>
              <a:rPr lang="en-US" dirty="0"/>
              <a:t> from the literal interpretation</a:t>
            </a:r>
            <a:r>
              <a:rPr lang="en-US" dirty="0" smtClean="0"/>
              <a:t>.</a:t>
            </a:r>
          </a:p>
          <a:p>
            <a:r>
              <a:rPr lang="en-US" dirty="0">
                <a:latin typeface="Cooper Black"/>
                <a:cs typeface="Cooper Black"/>
              </a:rPr>
              <a:t>l</a:t>
            </a:r>
            <a:r>
              <a:rPr lang="en-US" dirty="0" smtClean="0">
                <a:latin typeface="Cooper Black"/>
                <a:cs typeface="Cooper Black"/>
              </a:rPr>
              <a:t>anguage</a:t>
            </a:r>
            <a:r>
              <a:rPr lang="en-US" dirty="0" smtClean="0"/>
              <a:t> used intentionally that creates a special effect</a:t>
            </a:r>
          </a:p>
          <a:p>
            <a:pPr lvl="1"/>
            <a:r>
              <a:rPr lang="en-US" dirty="0" smtClean="0"/>
              <a:t>Simile</a:t>
            </a:r>
          </a:p>
          <a:p>
            <a:pPr lvl="1"/>
            <a:r>
              <a:rPr lang="en-US" dirty="0" smtClean="0"/>
              <a:t>Metaphor</a:t>
            </a:r>
          </a:p>
          <a:p>
            <a:pPr lvl="1"/>
            <a:r>
              <a:rPr lang="en-US" dirty="0" smtClean="0"/>
              <a:t>Personification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43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</TotalTime>
  <Words>1232</Words>
  <Application>Microsoft Macintosh PowerPoint</Application>
  <PresentationFormat>On-screen Show (4:3)</PresentationFormat>
  <Paragraphs>211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Descriptive Writing</vt:lpstr>
      <vt:lpstr>What is Descriptive Writing?</vt:lpstr>
      <vt:lpstr>Descriptive Writing is NOT…</vt:lpstr>
      <vt:lpstr>Descriptive Writing IS…</vt:lpstr>
      <vt:lpstr>Word Choice</vt:lpstr>
      <vt:lpstr>Word Choice: Your Turn</vt:lpstr>
      <vt:lpstr>Word Choice: Your Turn</vt:lpstr>
      <vt:lpstr>Word Choice: Your Turn</vt:lpstr>
      <vt:lpstr>Figurative Language</vt:lpstr>
      <vt:lpstr>Simile</vt:lpstr>
      <vt:lpstr>Simile</vt:lpstr>
      <vt:lpstr>Simile</vt:lpstr>
      <vt:lpstr>Simile: Your Turn</vt:lpstr>
      <vt:lpstr>Metaphor</vt:lpstr>
      <vt:lpstr>Metaphor</vt:lpstr>
      <vt:lpstr>Metaphor</vt:lpstr>
      <vt:lpstr>Metaphor: Your Turn</vt:lpstr>
      <vt:lpstr>Personification</vt:lpstr>
      <vt:lpstr>Personification</vt:lpstr>
      <vt:lpstr>Personification</vt:lpstr>
      <vt:lpstr>Personification: Your Turn</vt:lpstr>
      <vt:lpstr>Imagery</vt:lpstr>
      <vt:lpstr>Imagery</vt:lpstr>
      <vt:lpstr>Imagery</vt:lpstr>
      <vt:lpstr>Imagery</vt:lpstr>
      <vt:lpstr>Imagery</vt:lpstr>
      <vt:lpstr>Sensory Details</vt:lpstr>
      <vt:lpstr>Sensory Details</vt:lpstr>
      <vt:lpstr>Sensory Details</vt:lpstr>
      <vt:lpstr>Sensory Details</vt:lpstr>
      <vt:lpstr>Sensory Details: Your Turn</vt:lpstr>
      <vt:lpstr>Denotative and Connotative</vt:lpstr>
      <vt:lpstr>Denotative vs. Connotative</vt:lpstr>
      <vt:lpstr>Denotative and Connotative</vt:lpstr>
      <vt:lpstr>Denotative and Connotative</vt:lpstr>
      <vt:lpstr>Denotative and Connotative</vt:lpstr>
      <vt:lpstr>Denotative and Connotative</vt:lpstr>
      <vt:lpstr>More About  Descriptive Writing</vt:lpstr>
      <vt:lpstr>Avoid Dead Words</vt:lpstr>
      <vt:lpstr>Dead Words</vt:lpstr>
      <vt:lpstr>Dead Words</vt:lpstr>
      <vt:lpstr>Dead Words</vt:lpstr>
      <vt:lpstr>Dead Words</vt:lpstr>
      <vt:lpstr>Avoid TOO many adjectives</vt:lpstr>
      <vt:lpstr>Avoid TOO many adjectives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Descriptive Writing</dc:title>
  <dc:creator>Christina Schneider</dc:creator>
  <cp:lastModifiedBy>Christina Schneider</cp:lastModifiedBy>
  <cp:revision>19</cp:revision>
  <dcterms:created xsi:type="dcterms:W3CDTF">2014-07-17T02:37:30Z</dcterms:created>
  <dcterms:modified xsi:type="dcterms:W3CDTF">2014-07-17T19:52:09Z</dcterms:modified>
</cp:coreProperties>
</file>